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6"/>
  </p:notesMasterIdLst>
  <p:sldIdLst>
    <p:sldId id="257" r:id="rId2"/>
    <p:sldId id="285" r:id="rId3"/>
    <p:sldId id="293" r:id="rId4"/>
    <p:sldId id="294" r:id="rId5"/>
    <p:sldId id="295" r:id="rId6"/>
    <p:sldId id="307" r:id="rId7"/>
    <p:sldId id="302" r:id="rId8"/>
    <p:sldId id="297" r:id="rId9"/>
    <p:sldId id="298" r:id="rId10"/>
    <p:sldId id="299" r:id="rId11"/>
    <p:sldId id="301" r:id="rId12"/>
    <p:sldId id="305" r:id="rId13"/>
    <p:sldId id="306" r:id="rId14"/>
    <p:sldId id="30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769" autoAdjust="0"/>
  </p:normalViewPr>
  <p:slideViewPr>
    <p:cSldViewPr snapToGrid="0">
      <p:cViewPr varScale="1">
        <p:scale>
          <a:sx n="51" d="100"/>
          <a:sy n="51" d="100"/>
        </p:scale>
        <p:origin x="12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307D4-23F1-4AB2-92FA-A4C93B4E6F81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E304F-16E2-4EC1-A95E-5E70E05A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04F-16E2-4EC1-A95E-5E70E05A3D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0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04F-16E2-4EC1-A95E-5E70E05A3D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4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E304F-16E2-4EC1-A95E-5E70E05A3D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0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8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7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88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230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28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4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89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20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0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7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4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6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7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9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12B319-D5DF-4FFA-883B-E533CEAD278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DAB4A-8B60-48B4-AB11-45BFB4B65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93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B2D0-FB36-6174-4ABF-9F8E1FE68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49088"/>
            <a:ext cx="10231503" cy="1687286"/>
          </a:xfrm>
        </p:spPr>
        <p:txBody>
          <a:bodyPr/>
          <a:lstStyle/>
          <a:p>
            <a:pPr algn="ctr"/>
            <a:r>
              <a:rPr lang="en-US" sz="4800" b="0" i="0" dirty="0">
                <a:solidFill>
                  <a:srgbClr val="FFFFFF"/>
                </a:solidFill>
                <a:effectLst/>
              </a:rPr>
              <a:t>Enhancing Inventory Optimi</a:t>
            </a:r>
            <a:r>
              <a:rPr lang="en-US" sz="4800" dirty="0">
                <a:solidFill>
                  <a:srgbClr val="FFFFFF"/>
                </a:solidFill>
              </a:rPr>
              <a:t>zation with Data Driven Insight</a:t>
            </a:r>
            <a:endParaRPr 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F6AC1-1CD0-799E-A3E6-BC4EA47B2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3951515"/>
            <a:ext cx="9502159" cy="168728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3200" dirty="0">
                <a:latin typeface="Aptos" panose="020B0004020202020204" pitchFamily="34" charset="0"/>
                <a:cs typeface="Times New Roman" panose="02020603050405020304" pitchFamily="18" charset="0"/>
              </a:rPr>
              <a:t>A business case for </a:t>
            </a:r>
            <a:r>
              <a:rPr lang="en-US" sz="3200" dirty="0" err="1">
                <a:latin typeface="Aptos" panose="020B0004020202020204" pitchFamily="34" charset="0"/>
                <a:cs typeface="Times New Roman" panose="02020603050405020304" pitchFamily="18" charset="0"/>
              </a:rPr>
              <a:t>walmart</a:t>
            </a:r>
            <a:endParaRPr lang="en-US" sz="32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ERUMISELI DANIEL ALIU</a:t>
            </a:r>
          </a:p>
          <a:p>
            <a:pPr algn="ctr"/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6800 milestone 2 assignment </a:t>
            </a:r>
          </a:p>
          <a:p>
            <a:pPr algn="ctr"/>
            <a:r>
              <a: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 2025</a:t>
            </a:r>
          </a:p>
          <a:p>
            <a:pPr algn="ctr"/>
            <a:endParaRPr lang="en-US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211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1DAF6-EDA5-67C3-911A-3207BA59E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7E15-D206-92EA-CE9B-D2E5A5F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0094"/>
          </a:xfrm>
        </p:spPr>
        <p:txBody>
          <a:bodyPr/>
          <a:lstStyle/>
          <a:p>
            <a:pPr algn="ctr"/>
            <a:r>
              <a:rPr lang="en-US" sz="4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Actionable Steps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4CB44-08F8-50B3-C7DE-77F31A9E8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16274"/>
            <a:ext cx="8946541" cy="4734838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62865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Implement the Random Forest model for real-time sales forecasting.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62865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Integrate predictive insights into the inventory management system.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62865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Continuously monitor and refine the model for evolving trends.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  <a:tab pos="62865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Train staff to utilize analytics tools for informed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171375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B14D2-1B3C-508C-B8A9-C845F6982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3416-450A-98D2-587B-BDE1EC99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0094"/>
          </a:xfrm>
        </p:spPr>
        <p:txBody>
          <a:bodyPr/>
          <a:lstStyle/>
          <a:p>
            <a:pPr algn="ctr"/>
            <a:r>
              <a:rPr lang="en-US" sz="4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Tailored Insight for Stakeholders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C496C-D8AF-E56F-2F0C-D9280ADB0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52812"/>
            <a:ext cx="8946541" cy="5198300"/>
          </a:xfrm>
        </p:spPr>
        <p:txBody>
          <a:bodyPr>
            <a:normAutofit fontScale="85000" lnSpcReduction="10000"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Executive Leadership</a:t>
            </a: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Strategic decision-making using high-level trends.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Store Managers</a:t>
            </a: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Operational adjustments for stocking and promotions.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Supply Chain</a:t>
            </a: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Aligning logistics with predicted inventory needs.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Inventory Analyst</a:t>
            </a:r>
            <a:r>
              <a:rPr lang="en-US" sz="2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+mn-lt"/>
              </a:rPr>
              <a:t>Reliable predictions for weekly demand planning.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IT </a:t>
            </a:r>
            <a:r>
              <a:rPr lang="en-US" sz="2400" b="1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Department</a:t>
            </a:r>
            <a:r>
              <a:rPr lang="en-US" sz="2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+mn-lt"/>
              </a:rPr>
              <a:t>Highly accurate model, ready for seamless integration and scalable with infrastructure upgrades for faster computation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dirty="0">
                <a:latin typeface="+mn-lt"/>
              </a:rPr>
              <a:t>Project Team</a:t>
            </a:r>
            <a:r>
              <a:rPr lang="en-US" sz="2400" dirty="0">
                <a:latin typeface="+mn-lt"/>
              </a:rPr>
              <a:t>: Improved sales predictions enable strategic decisions in promotions, inventory stocking, and resource allocation.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68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BD57-CC39-AB7F-DCB9-777614BF3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0E56E-983B-F948-6771-27AA907C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0094"/>
          </a:xfrm>
        </p:spPr>
        <p:txBody>
          <a:bodyPr/>
          <a:lstStyle/>
          <a:p>
            <a:pPr algn="ctr"/>
            <a:r>
              <a:rPr lang="en-US" sz="4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Driving Growth with Analytics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B0D3F-F92E-FF29-3234-29B82028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229632"/>
            <a:ext cx="8946541" cy="43214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Improved inventory alignment with customer demand.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Cost savings and increased efficiency.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Enhanced decision-making through data transparency.</a:t>
            </a:r>
          </a:p>
          <a:p>
            <a:pPr marL="0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DFED02-4953-07CC-63E6-ADFCF5166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27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0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2C6C0-927B-D7C1-814C-3557B44B5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4A6B-62BB-ED9A-0D6E-A5AFEE78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0094"/>
          </a:xfrm>
        </p:spPr>
        <p:txBody>
          <a:bodyPr/>
          <a:lstStyle/>
          <a:p>
            <a:pPr algn="ctr"/>
            <a:r>
              <a:rPr lang="en-US" sz="4800" kern="100" dirty="0">
                <a:ea typeface="Aptos" panose="020B0004020202020204" pitchFamily="34" charset="0"/>
                <a:cs typeface="Times New Roman" panose="02020603050405020304" pitchFamily="18" charset="0"/>
              </a:rPr>
              <a:t>Moving Forward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71256-E894-7718-5336-FB47CEEBF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41742"/>
            <a:ext cx="8946541" cy="4509370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Next Steps</a:t>
            </a: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Deployment of the model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Stakeholder training sessions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Continuous improvement cycle</a:t>
            </a:r>
          </a:p>
          <a:p>
            <a:pPr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2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Questions?</a:t>
            </a:r>
            <a:endParaRPr lang="en-US" sz="320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300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878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8F5CE-76F6-3378-D8CF-E179E791AC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52638"/>
            <a:ext cx="11824570" cy="4195762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/>
              <a:t>Thank you for your attention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04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57C0-DC24-35E9-DCCA-19BAD5C0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519773"/>
          </a:xfrm>
        </p:spPr>
        <p:txBody>
          <a:bodyPr/>
          <a:lstStyle/>
          <a:p>
            <a:pPr algn="ctr"/>
            <a:r>
              <a:rPr lang="en-US" sz="4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Introduction: Unlocking Insights Through Analytics</a:t>
            </a:r>
            <a:br>
              <a:rPr lang="en-US" sz="4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343B5-98F5-4CF5-B5F9-52BA75DF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972490"/>
            <a:ext cx="9242206" cy="4666304"/>
          </a:xfrm>
        </p:spPr>
        <p:txBody>
          <a:bodyPr>
            <a:normAutofit/>
          </a:bodyPr>
          <a:lstStyle/>
          <a:p>
            <a:pPr marL="0" marR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8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Objective:</a:t>
            </a: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2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Optimizing inventory  management  and decision-making process through data analytics insights</a:t>
            </a:r>
            <a:endParaRPr lang="en-US" sz="280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8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Scope:</a:t>
            </a: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0" lvl="1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914400" algn="l"/>
              </a:tabLst>
            </a:pPr>
            <a:r>
              <a:rPr lang="en-US" sz="2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Exploration of Sales trend, Key influencing factors, Analysis of weekly sales, Predictive modelling of result and evaluation of model performance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781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6650E-3CE2-EC2B-9BBF-063D7BFA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0C61-9D8D-1C33-2544-5CA3C99E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6888"/>
            <a:ext cx="9404723" cy="1780992"/>
          </a:xfrm>
        </p:spPr>
        <p:txBody>
          <a:bodyPr/>
          <a:lstStyle/>
          <a:p>
            <a:pPr algn="ctr"/>
            <a:r>
              <a:rPr lang="en-US" sz="4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Business Problem: Challenges in Inventory Management</a:t>
            </a:r>
            <a:br>
              <a:rPr lang="en-US" sz="4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7929-8823-AA6D-8203-EE2C181E3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74520"/>
            <a:ext cx="9794332" cy="4676592"/>
          </a:xfrm>
        </p:spPr>
        <p:txBody>
          <a:bodyPr>
            <a:norm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Inventory overstock and understock leading to :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Loss of revenue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Increased holding cost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Customer dissatisfaction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Need for accurate demand forecasting to align inventory levels with sales patterns.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6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D336-8C65-21B3-32CF-E6C2EBF9E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D056-458D-766C-485C-F4693AD9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5354"/>
          </a:xfrm>
        </p:spPr>
        <p:txBody>
          <a:bodyPr/>
          <a:lstStyle/>
          <a:p>
            <a:pPr algn="ctr"/>
            <a:r>
              <a:rPr lang="en-US" sz="40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Data Driven Inventory Optimization</a:t>
            </a:r>
            <a:br>
              <a:rPr lang="en-US" sz="4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7BA3-96B7-4289-CFD3-8750DE7E3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41534"/>
            <a:ext cx="8946541" cy="4609578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14350" algn="l"/>
              </a:tabLst>
            </a:pP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Predict weekly sales using machine models: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97155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Linear Regression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  <a:tab pos="97155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Random Forest Regressor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14350" algn="l"/>
              </a:tabLst>
            </a:pPr>
            <a:r>
              <a:rPr lang="en-US" sz="2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Explore</a:t>
            </a: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historical sales data and incorporate  key influencing features.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  <a:tab pos="514350" algn="l"/>
              </a:tabLst>
            </a:pP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Evaluate Model performance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146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ED7BD-51A7-812A-178E-98F621FDE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6CB5-21B1-1CC7-4525-3C19DF3F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Exploratory Data Analysis</a:t>
            </a:r>
            <a:br>
              <a:rPr lang="en-US" sz="4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7480-6314-9F84-9986-849937145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490597"/>
            <a:ext cx="4396339" cy="4765741"/>
          </a:xfrm>
        </p:spPr>
        <p:txBody>
          <a:bodyPr>
            <a:normAutofit fontScale="77500" lnSpcReduction="20000"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Key Features in the Dataset: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Store Type, Weekly Temperature, Fuel Prices, </a:t>
            </a:r>
            <a:r>
              <a:rPr lang="en-US" sz="2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CPI</a:t>
            </a: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, and Holiday Indicators.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Findings</a:t>
            </a: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Distribution is right skewed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W</a:t>
            </a: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eekly Sales (target variable) vary significantly across store types.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Potential need for transformation- better inventory allocation or targeted promotion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072611-CB46-C5FD-38F9-60472E984B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4" y="1603333"/>
            <a:ext cx="6144843" cy="4484316"/>
          </a:xfrm>
        </p:spPr>
      </p:pic>
    </p:spTree>
    <p:extLst>
      <p:ext uri="{BB962C8B-B14F-4D97-AF65-F5344CB8AC3E}">
        <p14:creationId xmlns:p14="http://schemas.microsoft.com/office/powerpoint/2010/main" val="1975691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E2802-CA3D-ECEF-AF66-5433DE8C6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7DA8-1572-B033-6CC0-12A21BE2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Exploratory Data Analysis</a:t>
            </a:r>
            <a:br>
              <a:rPr lang="en-US" sz="4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6019-5210-6CAC-82AA-32AE3898B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490597"/>
            <a:ext cx="4396339" cy="4765741"/>
          </a:xfrm>
        </p:spPr>
        <p:txBody>
          <a:bodyPr>
            <a:normAutofit fontScale="92500" lnSpcReduction="20000"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4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Insights from correlation matrix</a:t>
            </a: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Month </a:t>
            </a:r>
            <a:r>
              <a:rPr lang="en-US" sz="2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and Quarter is positively correlated with weekly sales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Store and unemployment as the strongest negative correlation with weekly sales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Store, Temperature and CPI show influence on Target variable but are not strongly correlated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5BE5063-FAEB-0A0C-66F7-4D97C96406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7213" y="1490598"/>
            <a:ext cx="5048842" cy="4546948"/>
          </a:xfrm>
        </p:spPr>
      </p:pic>
    </p:spTree>
    <p:extLst>
      <p:ext uri="{BB962C8B-B14F-4D97-AF65-F5344CB8AC3E}">
        <p14:creationId xmlns:p14="http://schemas.microsoft.com/office/powerpoint/2010/main" val="266463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1B8BD-A5AF-EA2A-A0C0-63BDB221D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41EC-E2EF-9DD5-F411-934A13E8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Predictive Modelling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34CF5-9893-7769-6FDA-B2547ABB6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 Preprocessing: Removal of duplicates and irrelevant columns.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Feature Selection: Focused on numeric features for prediction.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Model Training: Split data into training (80%) and testing (20%) subsets and train of the training set 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56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AA4C9-444D-8035-ED95-16473390F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C3F6-BAE7-D1DE-FDC5-975B2D4FD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13036"/>
          </a:xfrm>
        </p:spPr>
        <p:txBody>
          <a:bodyPr/>
          <a:lstStyle/>
          <a:p>
            <a:pPr algn="ctr"/>
            <a:r>
              <a:rPr lang="en-US" sz="4400" kern="100" dirty="0">
                <a:ea typeface="Aptos" panose="020B0004020202020204" pitchFamily="34" charset="0"/>
                <a:cs typeface="Times New Roman" panose="02020603050405020304" pitchFamily="18" charset="0"/>
              </a:rPr>
              <a:t>Performance</a:t>
            </a:r>
            <a:r>
              <a:rPr lang="en-US" sz="4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Metrics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50CAA-2CDB-B855-6978-378AA0788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1565754"/>
            <a:ext cx="4396339" cy="4421688"/>
          </a:xfrm>
        </p:spPr>
        <p:txBody>
          <a:bodyPr>
            <a:norm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Linear Regression</a:t>
            </a: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lvl="1" indent="-34290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RMSE: 0.2047</a:t>
            </a:r>
          </a:p>
          <a:p>
            <a:pPr lvl="1" indent="-34290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MAE: 0.1719</a:t>
            </a:r>
          </a:p>
          <a:p>
            <a:pPr lvl="1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R^2: 0.1549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b="1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Random Forest Regressor</a:t>
            </a:r>
            <a:r>
              <a:rPr lang="en-US" sz="2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lvl="1" indent="-34290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RMSE: 0.0498</a:t>
            </a:r>
          </a:p>
          <a:p>
            <a:pPr lvl="1" indent="-34290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MAE: 0.0276</a:t>
            </a:r>
          </a:p>
          <a:p>
            <a:pPr lvl="1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R^2: 0.9500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9C258-517D-F093-AC80-F78FA57C55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654674" y="1665360"/>
            <a:ext cx="6044635" cy="4195763"/>
          </a:xfr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7334AF-00CE-1999-FEC5-B0E242196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C43BC-D50F-4B16-7BF3-D069DB448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AF74-F9B8-783F-6A13-48B080D6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0094"/>
          </a:xfrm>
        </p:spPr>
        <p:txBody>
          <a:bodyPr/>
          <a:lstStyle/>
          <a:p>
            <a:pPr algn="ctr"/>
            <a:r>
              <a:rPr lang="en-US" sz="44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Benefits of Model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68C9-1B92-F34B-D4CB-696EA77EF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66378"/>
            <a:ext cx="8946541" cy="4684734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Accurate demand forecasting reduces: 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Inventory holding costs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3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Stockouts and overstock situations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Enhanced customer satisfaction through better product availability.</a:t>
            </a:r>
          </a:p>
        </p:txBody>
      </p:sp>
    </p:spTree>
    <p:extLst>
      <p:ext uri="{BB962C8B-B14F-4D97-AF65-F5344CB8AC3E}">
        <p14:creationId xmlns:p14="http://schemas.microsoft.com/office/powerpoint/2010/main" val="2868466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6c3451c-0db8-4f19-88af-5cb06c0a43fe}" enabled="0" method="" siteId="{96c3451c-0db8-4f19-88af-5cb06c0a43f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2158</TotalTime>
  <Words>511</Words>
  <Application>Microsoft Office PowerPoint</Application>
  <PresentationFormat>Widescreen</PresentationFormat>
  <Paragraphs>80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Century Gothic</vt:lpstr>
      <vt:lpstr>Courier New</vt:lpstr>
      <vt:lpstr>Symbol</vt:lpstr>
      <vt:lpstr>Wingdings</vt:lpstr>
      <vt:lpstr>Wingdings 3</vt:lpstr>
      <vt:lpstr>Ion</vt:lpstr>
      <vt:lpstr>Enhancing Inventory Optimization with Data Driven Insight</vt:lpstr>
      <vt:lpstr>Introduction: Unlocking Insights Through Analytics  </vt:lpstr>
      <vt:lpstr>Business Problem: Challenges in Inventory Management  </vt:lpstr>
      <vt:lpstr>Data Driven Inventory Optimization  </vt:lpstr>
      <vt:lpstr>Exploratory Data Analysis  </vt:lpstr>
      <vt:lpstr>Exploratory Data Analysis  </vt:lpstr>
      <vt:lpstr>Predictive Modelling Workflow</vt:lpstr>
      <vt:lpstr>Performance Metrics </vt:lpstr>
      <vt:lpstr>Benefits of Model Implementation </vt:lpstr>
      <vt:lpstr>Actionable Steps </vt:lpstr>
      <vt:lpstr>Tailored Insight for Stakeholders  </vt:lpstr>
      <vt:lpstr>Driving Growth with Analytics </vt:lpstr>
      <vt:lpstr>Moving Forward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A. Erumiseli  [DCP-HQ]</dc:creator>
  <cp:lastModifiedBy>Daniel A. Erumiseli  [DCP-HQ]</cp:lastModifiedBy>
  <cp:revision>12</cp:revision>
  <dcterms:created xsi:type="dcterms:W3CDTF">2024-08-08T22:36:43Z</dcterms:created>
  <dcterms:modified xsi:type="dcterms:W3CDTF">2025-01-23T02:28:58Z</dcterms:modified>
</cp:coreProperties>
</file>